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521" r:id="rId2"/>
    <p:sldId id="602" r:id="rId3"/>
    <p:sldId id="300" r:id="rId4"/>
    <p:sldId id="686" r:id="rId5"/>
    <p:sldId id="687" r:id="rId6"/>
    <p:sldId id="688" r:id="rId7"/>
    <p:sldId id="838" r:id="rId8"/>
    <p:sldId id="559" r:id="rId9"/>
    <p:sldId id="601" r:id="rId10"/>
    <p:sldId id="755" r:id="rId11"/>
    <p:sldId id="756" r:id="rId12"/>
    <p:sldId id="600" r:id="rId13"/>
    <p:sldId id="757" r:id="rId14"/>
    <p:sldId id="793" r:id="rId15"/>
    <p:sldId id="794" r:id="rId16"/>
    <p:sldId id="795" r:id="rId17"/>
    <p:sldId id="796" r:id="rId18"/>
    <p:sldId id="783" r:id="rId19"/>
    <p:sldId id="784" r:id="rId20"/>
    <p:sldId id="785" r:id="rId21"/>
    <p:sldId id="786" r:id="rId22"/>
    <p:sldId id="760" r:id="rId23"/>
    <p:sldId id="761" r:id="rId24"/>
    <p:sldId id="735" r:id="rId25"/>
    <p:sldId id="764" r:id="rId26"/>
    <p:sldId id="763" r:id="rId27"/>
    <p:sldId id="766" r:id="rId28"/>
    <p:sldId id="768" r:id="rId29"/>
    <p:sldId id="769" r:id="rId30"/>
    <p:sldId id="770" r:id="rId31"/>
    <p:sldId id="771" r:id="rId32"/>
    <p:sldId id="772" r:id="rId33"/>
    <p:sldId id="798" r:id="rId34"/>
    <p:sldId id="839" r:id="rId35"/>
    <p:sldId id="842" r:id="rId36"/>
    <p:sldId id="841" r:id="rId37"/>
    <p:sldId id="799" r:id="rId38"/>
    <p:sldId id="774" r:id="rId39"/>
    <p:sldId id="775" r:id="rId40"/>
    <p:sldId id="776" r:id="rId41"/>
    <p:sldId id="765" r:id="rId42"/>
    <p:sldId id="767" r:id="rId43"/>
    <p:sldId id="777" r:id="rId44"/>
    <p:sldId id="778" r:id="rId45"/>
    <p:sldId id="779" r:id="rId46"/>
    <p:sldId id="801" r:id="rId47"/>
    <p:sldId id="781" r:id="rId48"/>
    <p:sldId id="788" r:id="rId49"/>
    <p:sldId id="790" r:id="rId50"/>
    <p:sldId id="789" r:id="rId51"/>
    <p:sldId id="844" r:id="rId52"/>
    <p:sldId id="846" r:id="rId53"/>
    <p:sldId id="845" r:id="rId54"/>
    <p:sldId id="348" r:id="rId55"/>
    <p:sldId id="843" r:id="rId56"/>
  </p:sldIdLst>
  <p:sldSz cx="9144000" cy="5143500" type="screen16x9"/>
  <p:notesSz cx="6858000" cy="9144000"/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4" userDrawn="1">
          <p15:clr>
            <a:srgbClr val="A4A3A4"/>
          </p15:clr>
        </p15:guide>
        <p15:guide id="2" pos="29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C73"/>
    <a:srgbClr val="FAC14D"/>
    <a:srgbClr val="F95647"/>
    <a:srgbClr val="1C9494"/>
    <a:srgbClr val="376092"/>
    <a:srgbClr val="5C8AC1"/>
    <a:srgbClr val="F1A534"/>
    <a:srgbClr val="266288"/>
    <a:srgbClr val="5BA1AF"/>
    <a:srgbClr val="559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4" autoAdjust="0"/>
    <p:restoredTop sz="99703" autoAdjust="0"/>
  </p:normalViewPr>
  <p:slideViewPr>
    <p:cSldViewPr showGuides="1">
      <p:cViewPr varScale="1">
        <p:scale>
          <a:sx n="149" d="100"/>
          <a:sy n="149" d="100"/>
        </p:scale>
        <p:origin x="606" y="114"/>
      </p:cViewPr>
      <p:guideLst>
        <p:guide orient="horz" pos="1454"/>
        <p:guide pos="29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5D477-AE64-46E1-9AB5-695E408BAA8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23211-66F3-4E52-BE2E-D8A9E8DA1D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6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ECC6B-0D75-40C4-9779-32484898402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ea typeface="方正黑体简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ea typeface="方正黑体简体" panose="02010601030101010101" pitchFamily="2" charset="-122"/>
              </a:defRPr>
            </a:lvl1pPr>
            <a:lvl2pPr>
              <a:defRPr>
                <a:ea typeface="方正黑体简体" panose="02010601030101010101" pitchFamily="2" charset="-122"/>
              </a:defRPr>
            </a:lvl2pPr>
            <a:lvl3pPr>
              <a:defRPr>
                <a:ea typeface="方正黑体简体" panose="02010601030101010101" pitchFamily="2" charset="-122"/>
              </a:defRPr>
            </a:lvl3pPr>
            <a:lvl4pPr>
              <a:defRPr>
                <a:ea typeface="方正黑体简体" panose="02010601030101010101" pitchFamily="2" charset="-122"/>
              </a:defRPr>
            </a:lvl4pPr>
            <a:lvl5pPr>
              <a:defRPr>
                <a:ea typeface="方正黑体简体" panose="0201060103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202020204" pitchFamily="34" charset="0"/>
                <a:ea typeface="方正黑体简体" panose="02010601030101010101" pitchFamily="2" charset="-122"/>
              </a:defRPr>
            </a:lvl1pPr>
          </a:lstStyle>
          <a:p>
            <a:fld id="{A429D539-5BED-47D2-AAB7-BD075F4C08FC}" type="datetimeFigureOut">
              <a:rPr lang="zh-CN" altLang="en-US" smtClean="0"/>
              <a:t>2023/9/15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202020204" pitchFamily="34" charset="0"/>
                <a:ea typeface="方正黑体简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202020204" pitchFamily="34" charset="0"/>
                <a:ea typeface="方正黑体简体" panose="02010601030101010101" pitchFamily="2" charset="-122"/>
              </a:defRPr>
            </a:lvl1pPr>
          </a:lstStyle>
          <a:p>
            <a:fld id="{AB6DD878-13B8-4D59-A5A5-EE52F45199EA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597534" y="1635646"/>
            <a:ext cx="4766554" cy="266429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AFA"/>
            </a:gs>
            <a:gs pos="50000">
              <a:srgbClr val="FBFBFB"/>
            </a:gs>
            <a:gs pos="100000">
              <a:srgbClr val="FCFCF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badi" panose="020B0604020202020204" pitchFamily="34" charset="0"/>
              <a:ea typeface="方正黑体简体" panose="02010601030101010101" pitchFamily="2" charset="-122"/>
            </a:endParaRPr>
          </a:p>
        </p:txBody>
      </p:sp>
      <p:pic>
        <p:nvPicPr>
          <p:cNvPr id="4" name="Picture 2" descr="C:\Users\Administrator\Desktop\PPT整理\用途\asf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88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image" Target="../media/image4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373" y="411510"/>
            <a:ext cx="5921253" cy="9449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矩形 21"/>
          <p:cNvSpPr/>
          <p:nvPr/>
        </p:nvSpPr>
        <p:spPr>
          <a:xfrm>
            <a:off x="503547" y="1830921"/>
            <a:ext cx="8136904" cy="1569503"/>
          </a:xfrm>
          <a:prstGeom prst="rect">
            <a:avLst/>
          </a:prstGeom>
        </p:spPr>
        <p:txBody>
          <a:bodyPr wrap="square" lIns="91284" tIns="45642" rIns="91284" bIns="4564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仪器共享预约系统</a:t>
            </a:r>
            <a:endParaRPr lang="en-US" altLang="zh-CN" sz="3200" b="1" spc="300" dirty="0">
              <a:solidFill>
                <a:srgbClr val="133F6B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用户培训</a:t>
            </a:r>
            <a:endParaRPr lang="en-US" altLang="zh-CN" sz="3200" b="1" spc="300" dirty="0">
              <a:solidFill>
                <a:srgbClr val="133F6B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1079611" y="2643758"/>
            <a:ext cx="6984776" cy="0"/>
          </a:xfrm>
          <a:prstGeom prst="line">
            <a:avLst/>
          </a:prstGeom>
          <a:ln>
            <a:solidFill>
              <a:srgbClr val="376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492216" y="3867894"/>
            <a:ext cx="21595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2023</a:t>
            </a:r>
            <a:r>
              <a:rPr lang="zh-CN" altLang="en-US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年</a:t>
            </a:r>
            <a:r>
              <a:rPr lang="en-US" altLang="zh-CN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8</a:t>
            </a:r>
            <a:r>
              <a:rPr lang="zh-CN" altLang="en-US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月</a:t>
            </a:r>
            <a:r>
              <a:rPr lang="en-US" altLang="zh-CN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31</a:t>
            </a:r>
            <a:r>
              <a:rPr lang="zh-CN" altLang="en-US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日</a:t>
            </a:r>
            <a:endParaRPr lang="en-US" altLang="zh-CN" b="1" spc="300" dirty="0">
              <a:solidFill>
                <a:srgbClr val="133F6B"/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798413"/>
            <a:ext cx="5616624" cy="4177895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8344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用户注册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用户信息录入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" name="矩形 5"/>
          <p:cNvSpPr/>
          <p:nvPr/>
        </p:nvSpPr>
        <p:spPr>
          <a:xfrm>
            <a:off x="3491879" y="1785034"/>
            <a:ext cx="1517049" cy="38530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24531" y="1707654"/>
            <a:ext cx="2667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一卡通用户</a:t>
            </a: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可用学号或工号作为登录名，直接点击学工号检索进行注册</a:t>
            </a:r>
            <a:endParaRPr lang="en-US" altLang="zh-CN" sz="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800" b="1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院外用户</a:t>
            </a:r>
            <a:endParaRPr lang="en-US" altLang="zh-CN" sz="800" b="1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zh-CN" sz="800" b="1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</a:t>
            </a: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如若是需要用到一卡通刷门禁，必须先去综合处办理一卡通，再用一卡通学工号作为登录名进行注册。</a:t>
            </a:r>
            <a:endParaRPr lang="en-US" altLang="zh-CN" sz="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800" b="1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</a:t>
            </a: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如若无需用到一卡通则可以自定义登录名进行注册。</a:t>
            </a:r>
            <a:endParaRPr lang="en-US" altLang="zh-CN" sz="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该登录名为系统平台的登录名，注册成功后不可修改，用户需牢记</a:t>
            </a:r>
          </a:p>
        </p:txBody>
      </p:sp>
      <p:sp>
        <p:nvSpPr>
          <p:cNvPr id="11" name="矩形 10"/>
          <p:cNvSpPr/>
          <p:nvPr/>
        </p:nvSpPr>
        <p:spPr>
          <a:xfrm>
            <a:off x="5008928" y="1848293"/>
            <a:ext cx="445312" cy="216024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454240" y="173453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用户输入学号和工号后点击“学工号检索”可自动检索并填入学工号对应的用户姓名和所属单位信息。</a:t>
            </a:r>
          </a:p>
        </p:txBody>
      </p:sp>
      <p:sp>
        <p:nvSpPr>
          <p:cNvPr id="13" name="矩形 12"/>
          <p:cNvSpPr/>
          <p:nvPr/>
        </p:nvSpPr>
        <p:spPr>
          <a:xfrm>
            <a:off x="3491880" y="2212704"/>
            <a:ext cx="1517047" cy="50306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76056" y="2216775"/>
            <a:ext cx="186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密码为</a:t>
            </a:r>
            <a:r>
              <a:rPr lang="en-US" altLang="zh-CN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8-20</a:t>
            </a: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位字符串，密保等级需达</a:t>
            </a:r>
            <a:r>
              <a:rPr lang="en-US" altLang="zh-CN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级，其中包含数字加</a:t>
            </a:r>
            <a:r>
              <a:rPr lang="en-US" altLang="zh-CN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级，包含大小写字母各加</a:t>
            </a:r>
            <a:r>
              <a:rPr lang="en-US" altLang="zh-CN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级，包含特殊字符加</a:t>
            </a:r>
            <a:r>
              <a:rPr lang="en-US" altLang="zh-CN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级。</a:t>
            </a:r>
            <a:endParaRPr lang="en-US" altLang="zh-CN" sz="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91880" y="2752597"/>
            <a:ext cx="2448272" cy="118730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763688" y="3229095"/>
            <a:ext cx="172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根据用户实际情况进行编辑。</a:t>
            </a:r>
          </a:p>
        </p:txBody>
      </p:sp>
      <p:sp>
        <p:nvSpPr>
          <p:cNvPr id="17" name="矩形 16"/>
          <p:cNvSpPr/>
          <p:nvPr/>
        </p:nvSpPr>
        <p:spPr>
          <a:xfrm>
            <a:off x="3491879" y="3999019"/>
            <a:ext cx="2448272" cy="22891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763688" y="395786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当所属单位在下拉框中没有选项时，可联系系统管理员老师添加新单位。</a:t>
            </a:r>
          </a:p>
        </p:txBody>
      </p:sp>
      <p:sp>
        <p:nvSpPr>
          <p:cNvPr id="19" name="矩形 18"/>
          <p:cNvSpPr/>
          <p:nvPr/>
        </p:nvSpPr>
        <p:spPr>
          <a:xfrm>
            <a:off x="3491879" y="4251063"/>
            <a:ext cx="1517049" cy="244583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763688" y="4303017"/>
            <a:ext cx="172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正确输入验证码，不分大小写。</a:t>
            </a:r>
          </a:p>
        </p:txBody>
      </p:sp>
      <p:sp>
        <p:nvSpPr>
          <p:cNvPr id="21" name="矩形 20"/>
          <p:cNvSpPr/>
          <p:nvPr/>
        </p:nvSpPr>
        <p:spPr>
          <a:xfrm>
            <a:off x="3642584" y="4518461"/>
            <a:ext cx="1517049" cy="244583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148064" y="4546510"/>
            <a:ext cx="2034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用户信息输入完成后，点击“立刻注册”。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85" y="2936959"/>
            <a:ext cx="1505479" cy="2832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79" y="3495256"/>
            <a:ext cx="1656185" cy="223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214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用户注册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完成注册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7" y="915566"/>
            <a:ext cx="6048668" cy="40324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932040" y="3219822"/>
            <a:ext cx="228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注册成功后需要由管理员进行审核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28" y="859169"/>
            <a:ext cx="6449913" cy="4299942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36744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用户注册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 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登录成功（未审核）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4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" name="矩形 3"/>
          <p:cNvSpPr/>
          <p:nvPr/>
        </p:nvSpPr>
        <p:spPr>
          <a:xfrm>
            <a:off x="5652120" y="1491631"/>
            <a:ext cx="1872208" cy="2880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39753" y="843557"/>
            <a:ext cx="360039" cy="21602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48064" y="79841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登录成功后，未审核用户可进行“文档下载”“培训报名”“安全准入”和查看“科研成果”。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5508104" y="1203598"/>
            <a:ext cx="144016" cy="2880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2699792" y="951569"/>
            <a:ext cx="2880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950814" y="79841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未审核用户无法进入“个人中心”进行仪器预约等操作。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82" y="843558"/>
            <a:ext cx="6584247" cy="4094086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41873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用户注册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 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我的基本信息（未审核）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5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2613074" y="1592382"/>
            <a:ext cx="36979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未审核用户可点击“个人中心”进入“我的基本信息”页面编辑个人基本信息。</a:t>
            </a:r>
          </a:p>
        </p:txBody>
      </p:sp>
      <p:sp>
        <p:nvSpPr>
          <p:cNvPr id="9" name="矩形 8"/>
          <p:cNvSpPr/>
          <p:nvPr/>
        </p:nvSpPr>
        <p:spPr>
          <a:xfrm>
            <a:off x="3275856" y="2283719"/>
            <a:ext cx="2243149" cy="25417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19005" y="2266365"/>
            <a:ext cx="2039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提示用户状态为“待审核”。</a:t>
            </a:r>
          </a:p>
        </p:txBody>
      </p:sp>
      <p:sp>
        <p:nvSpPr>
          <p:cNvPr id="16" name="文本框 7"/>
          <p:cNvSpPr txBox="1"/>
          <p:nvPr/>
        </p:nvSpPr>
        <p:spPr>
          <a:xfrm>
            <a:off x="5292080" y="264375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注册成功后，请及时联系仪器管理员进行审核；</a:t>
            </a:r>
            <a:endParaRPr lang="en-US" altLang="zh-CN" sz="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28600" indent="-228600">
              <a:buFont typeface="+mj-lt"/>
              <a:buAutoNum type="arabicPeriod"/>
            </a:pPr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审核通过后，请及时联系仪器管理员将对应的一卡通物理卡号录入，方便后续预约刷卡开机。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39308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用户注册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 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系统首页（审核成功）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6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r="1474" b="2839"/>
          <a:stretch>
            <a:fillRect/>
          </a:stretch>
        </p:blipFill>
        <p:spPr>
          <a:xfrm>
            <a:off x="881844" y="868596"/>
            <a:ext cx="7271556" cy="403360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398212" y="868596"/>
            <a:ext cx="288032" cy="19169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7"/>
          <p:cNvSpPr txBox="1"/>
          <p:nvPr/>
        </p:nvSpPr>
        <p:spPr>
          <a:xfrm>
            <a:off x="2843808" y="795165"/>
            <a:ext cx="333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审核通过用户登录后可在首页点击“个人中心”进入系统首页进行仪器预约等操作。</a:t>
            </a:r>
            <a:endParaRPr lang="en-US" altLang="zh-CN" sz="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39308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用户注册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 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个人中心（审核成功）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2-7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87574"/>
            <a:ext cx="7740352" cy="3792363"/>
          </a:xfrm>
          <a:prstGeom prst="rect">
            <a:avLst/>
          </a:prstGeom>
        </p:spPr>
      </p:pic>
      <p:sp>
        <p:nvSpPr>
          <p:cNvPr id="19" name="文本框 5"/>
          <p:cNvSpPr txBox="1"/>
          <p:nvPr/>
        </p:nvSpPr>
        <p:spPr>
          <a:xfrm>
            <a:off x="784225" y="3555084"/>
            <a:ext cx="357480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用户可在【仪器运行状态】栏中查看当前总仪器数、在线仪器数量、使用仪器数量、离线仪器数量、故障仪器数量和报废仪器数量</a:t>
            </a:r>
            <a:endParaRPr lang="zh-CN" altLang="en-US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文本框 6"/>
          <p:cNvSpPr txBox="1"/>
          <p:nvPr/>
        </p:nvSpPr>
        <p:spPr>
          <a:xfrm>
            <a:off x="4616242" y="3483076"/>
            <a:ext cx="357480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最近登录日志显示的是用户登录系统情况，包括账号登录时间和登录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IP</a:t>
            </a:r>
            <a:endParaRPr lang="zh-CN" altLang="en-US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75856" y="1979861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系 统 首 页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464183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THREE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1" r="1830" b="1397"/>
          <a:stretch>
            <a:fillRect/>
          </a:stretch>
        </p:blipFill>
        <p:spPr>
          <a:xfrm>
            <a:off x="1542129" y="780141"/>
            <a:ext cx="6331872" cy="4239881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系统首页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3-1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" name="矩形 4"/>
          <p:cNvSpPr/>
          <p:nvPr/>
        </p:nvSpPr>
        <p:spPr>
          <a:xfrm>
            <a:off x="2312194" y="771550"/>
            <a:ext cx="360039" cy="21602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882304" y="1517030"/>
            <a:ext cx="584509" cy="21602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263156" y="1488480"/>
            <a:ext cx="4248472" cy="21602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516216" y="1745754"/>
            <a:ext cx="504056" cy="21602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28932" y="1979861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安 全 准 入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332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FOUR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38603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安全准入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主界面及安全准入流程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4-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026" name="图片 1" descr="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05" y="2950407"/>
            <a:ext cx="6244790" cy="193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712961"/>
            <a:ext cx="5668727" cy="21666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96136" y="1059582"/>
            <a:ext cx="648072" cy="432048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444208" y="1851670"/>
            <a:ext cx="17521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用户</a:t>
            </a:r>
            <a:r>
              <a:rPr lang="zh-CN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必须提前加入课题组与拥有付款账户使用权限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699792" y="4548868"/>
            <a:ext cx="37444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安全准入用户学习考试流程。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5"/>
          <p:cNvSpPr/>
          <p:nvPr/>
        </p:nvSpPr>
        <p:spPr bwMode="auto">
          <a:xfrm>
            <a:off x="1031868" y="1681920"/>
            <a:ext cx="2212496" cy="196091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587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dirty="0">
              <a:solidFill>
                <a:srgbClr val="005A9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Freeform 5"/>
          <p:cNvSpPr/>
          <p:nvPr/>
        </p:nvSpPr>
        <p:spPr bwMode="auto">
          <a:xfrm>
            <a:off x="1207376" y="1746316"/>
            <a:ext cx="2212496" cy="196091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61000"/>
                  <a:lumOff val="39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266700" dist="203200" dir="678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dirty="0">
              <a:solidFill>
                <a:srgbClr val="005A9E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449633" y="2190011"/>
            <a:ext cx="1638756" cy="784808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ctr" defTabSz="93345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500" b="1" kern="0" dirty="0">
                <a:solidFill>
                  <a:srgbClr val="37609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49" name="Rectangle 4"/>
          <p:cNvSpPr txBox="1">
            <a:spLocks noChangeArrowheads="1"/>
          </p:cNvSpPr>
          <p:nvPr/>
        </p:nvSpPr>
        <p:spPr bwMode="auto">
          <a:xfrm>
            <a:off x="1446591" y="2883037"/>
            <a:ext cx="1644841" cy="38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4" tIns="34277" rIns="68554" bIns="34277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CONTENTS</a:t>
            </a:r>
            <a:endParaRPr lang="zh-CN" altLang="en-US" sz="18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 rot="18875968">
            <a:off x="4197915" y="335310"/>
            <a:ext cx="263775" cy="274770"/>
          </a:xfrm>
          <a:prstGeom prst="rect">
            <a:avLst/>
          </a:prstGeom>
          <a:solidFill>
            <a:srgbClr val="2B4C7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4" name="矩形 43"/>
          <p:cNvSpPr/>
          <p:nvPr/>
        </p:nvSpPr>
        <p:spPr>
          <a:xfrm rot="18875968">
            <a:off x="4214877" y="804429"/>
            <a:ext cx="249033" cy="26023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" name="矩形 44"/>
          <p:cNvSpPr/>
          <p:nvPr/>
        </p:nvSpPr>
        <p:spPr>
          <a:xfrm rot="18875968">
            <a:off x="4215213" y="1203858"/>
            <a:ext cx="249034" cy="260236"/>
          </a:xfrm>
          <a:prstGeom prst="rect">
            <a:avLst/>
          </a:prstGeom>
          <a:solidFill>
            <a:srgbClr val="2B4C7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6" name="矩形 55"/>
          <p:cNvSpPr/>
          <p:nvPr/>
        </p:nvSpPr>
        <p:spPr>
          <a:xfrm>
            <a:off x="4744591" y="195486"/>
            <a:ext cx="1731509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系统概述</a:t>
            </a:r>
          </a:p>
        </p:txBody>
      </p:sp>
      <p:sp>
        <p:nvSpPr>
          <p:cNvPr id="57" name="矩形 56"/>
          <p:cNvSpPr/>
          <p:nvPr/>
        </p:nvSpPr>
        <p:spPr>
          <a:xfrm>
            <a:off x="4744591" y="641543"/>
            <a:ext cx="1227744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用户注册</a:t>
            </a:r>
          </a:p>
        </p:txBody>
      </p:sp>
      <p:sp>
        <p:nvSpPr>
          <p:cNvPr id="58" name="矩形 57"/>
          <p:cNvSpPr/>
          <p:nvPr/>
        </p:nvSpPr>
        <p:spPr>
          <a:xfrm>
            <a:off x="4744311" y="1914868"/>
            <a:ext cx="1360943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仪器预约</a:t>
            </a:r>
          </a:p>
        </p:txBody>
      </p:sp>
      <p:sp>
        <p:nvSpPr>
          <p:cNvPr id="62" name="矩形 61"/>
          <p:cNvSpPr/>
          <p:nvPr/>
        </p:nvSpPr>
        <p:spPr>
          <a:xfrm rot="18875968">
            <a:off x="4212804" y="1613157"/>
            <a:ext cx="254728" cy="2544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4" name="矩形 63"/>
          <p:cNvSpPr/>
          <p:nvPr/>
        </p:nvSpPr>
        <p:spPr>
          <a:xfrm>
            <a:off x="4716371" y="2369405"/>
            <a:ext cx="1731509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个人中心</a:t>
            </a:r>
          </a:p>
        </p:txBody>
      </p:sp>
      <p:sp>
        <p:nvSpPr>
          <p:cNvPr id="5" name="矩形 4"/>
          <p:cNvSpPr/>
          <p:nvPr/>
        </p:nvSpPr>
        <p:spPr>
          <a:xfrm>
            <a:off x="4744591" y="2808770"/>
            <a:ext cx="1468234" cy="492443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课题组</a:t>
            </a:r>
          </a:p>
        </p:txBody>
      </p:sp>
      <p:sp>
        <p:nvSpPr>
          <p:cNvPr id="6" name="矩形 5"/>
          <p:cNvSpPr/>
          <p:nvPr/>
        </p:nvSpPr>
        <p:spPr>
          <a:xfrm rot="18875968">
            <a:off x="4214065" y="2059228"/>
            <a:ext cx="249034" cy="260236"/>
          </a:xfrm>
          <a:prstGeom prst="rect">
            <a:avLst/>
          </a:prstGeom>
          <a:solidFill>
            <a:srgbClr val="2B4C7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 rot="18875968">
            <a:off x="4191888" y="2469714"/>
            <a:ext cx="254728" cy="2544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4744669" y="3188227"/>
            <a:ext cx="1731509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我的预约</a:t>
            </a:r>
          </a:p>
        </p:txBody>
      </p:sp>
      <p:sp>
        <p:nvSpPr>
          <p:cNvPr id="9" name="矩形 8"/>
          <p:cNvSpPr/>
          <p:nvPr/>
        </p:nvSpPr>
        <p:spPr>
          <a:xfrm rot="18875968">
            <a:off x="4215451" y="2879495"/>
            <a:ext cx="249034" cy="260236"/>
          </a:xfrm>
          <a:prstGeom prst="rect">
            <a:avLst/>
          </a:prstGeom>
          <a:solidFill>
            <a:srgbClr val="2B4C7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 rot="18875968">
            <a:off x="4192112" y="3319541"/>
            <a:ext cx="254728" cy="2544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 rot="18875968">
            <a:off x="4215335" y="3716271"/>
            <a:ext cx="249034" cy="260236"/>
          </a:xfrm>
          <a:prstGeom prst="rect">
            <a:avLst/>
          </a:prstGeom>
          <a:solidFill>
            <a:srgbClr val="2B4C7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4744781" y="3593380"/>
            <a:ext cx="1731509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我的实验</a:t>
            </a:r>
          </a:p>
        </p:txBody>
      </p:sp>
      <p:sp>
        <p:nvSpPr>
          <p:cNvPr id="13" name="矩形 12"/>
          <p:cNvSpPr/>
          <p:nvPr/>
        </p:nvSpPr>
        <p:spPr>
          <a:xfrm>
            <a:off x="4716201" y="4034724"/>
            <a:ext cx="1731509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培训教学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31395" y="353923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01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31437" y="817761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31260" y="1205783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03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30902" y="1624898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04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30329" y="2077097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05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95067" y="2484536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06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31640" y="2894561"/>
            <a:ext cx="28829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07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95067" y="3331525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08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31042" y="3738254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09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18875968">
            <a:off x="4247357" y="4137315"/>
            <a:ext cx="254728" cy="2544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文本框 25"/>
          <p:cNvSpPr txBox="1"/>
          <p:nvPr/>
        </p:nvSpPr>
        <p:spPr>
          <a:xfrm>
            <a:off x="4231640" y="4152496"/>
            <a:ext cx="28829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10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44034" y="1061685"/>
            <a:ext cx="1227744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系统首页</a:t>
            </a:r>
          </a:p>
        </p:txBody>
      </p:sp>
      <p:sp>
        <p:nvSpPr>
          <p:cNvPr id="2" name="矩形 1"/>
          <p:cNvSpPr/>
          <p:nvPr/>
        </p:nvSpPr>
        <p:spPr>
          <a:xfrm>
            <a:off x="4744786" y="1467059"/>
            <a:ext cx="1227744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安全准入</a:t>
            </a:r>
          </a:p>
        </p:txBody>
      </p:sp>
      <p:sp>
        <p:nvSpPr>
          <p:cNvPr id="36" name="矩形 35"/>
          <p:cNvSpPr/>
          <p:nvPr/>
        </p:nvSpPr>
        <p:spPr>
          <a:xfrm rot="18875968">
            <a:off x="4249685" y="4583782"/>
            <a:ext cx="263775" cy="274770"/>
          </a:xfrm>
          <a:prstGeom prst="rect">
            <a:avLst/>
          </a:prstGeom>
          <a:solidFill>
            <a:srgbClr val="2B4C7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37" name="矩形 36"/>
          <p:cNvSpPr/>
          <p:nvPr/>
        </p:nvSpPr>
        <p:spPr>
          <a:xfrm>
            <a:off x="4716016" y="4443958"/>
            <a:ext cx="1731509" cy="453457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000" b="1" dirty="0">
                <a:solidFill>
                  <a:srgbClr val="376092"/>
                </a:solidFill>
                <a:latin typeface="微软雅黑" panose="020B0503020204020204" charset="-122"/>
                <a:ea typeface="微软雅黑" panose="020B0503020204020204" charset="-122"/>
              </a:rPr>
              <a:t>微信客户端</a:t>
            </a:r>
          </a:p>
        </p:txBody>
      </p:sp>
      <p:sp>
        <p:nvSpPr>
          <p:cNvPr id="38" name="文本框 14"/>
          <p:cNvSpPr txBox="1"/>
          <p:nvPr/>
        </p:nvSpPr>
        <p:spPr>
          <a:xfrm>
            <a:off x="4283165" y="4602395"/>
            <a:ext cx="2880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11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214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安全准入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复习资料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4-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2915816" y="2715766"/>
            <a:ext cx="3600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用户可点击</a:t>
            </a:r>
            <a:r>
              <a:rPr lang="en-US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复习资料</a:t>
            </a:r>
            <a:r>
              <a:rPr lang="en-US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进行仪器资料的下载和学习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43558"/>
            <a:ext cx="673636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7452320" y="2246804"/>
            <a:ext cx="576064" cy="32494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42" y="3075806"/>
            <a:ext cx="460396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36038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安全准入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模拟考试、正式考试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4-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02" y="761711"/>
            <a:ext cx="7380312" cy="18531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44513" y="2794935"/>
            <a:ext cx="352748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每场考试限时 </a:t>
            </a:r>
            <a:r>
              <a:rPr lang="en-US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60 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分钟 ； 抽卷规则 系统随机抽卷。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、点击</a:t>
            </a:r>
            <a:r>
              <a:rPr lang="en-US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开始考试</a:t>
            </a:r>
            <a:r>
              <a:rPr lang="en-US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按钮进入答题界面，考试开始计时。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、在随机考试过程中，您可以通过顶部的考试时间来掌握自己的做题时间。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、系统自动记录模拟考试的考试记录，学员考试结束后可以进入“答题记录”功能进行查看。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499742"/>
            <a:ext cx="3456384" cy="2604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75856" y="1979861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仪 器 预 约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05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207703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FIVE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214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仪器预约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仪器速览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5-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23" y="1131590"/>
            <a:ext cx="7015825" cy="372101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56176" y="1059582"/>
            <a:ext cx="288032" cy="36004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8064" y="692529"/>
            <a:ext cx="357480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用户可点击“仪器预约”进入仪器速览页面，选择需要预约的仪器进行仪器预约。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60032" y="1451618"/>
            <a:ext cx="357480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用户需由课题组管理员拉入某课题组后，并在“安全准入”模块中进行相关仪器知识的学习和考试才可进行仪器预约。</a:t>
            </a:r>
          </a:p>
        </p:txBody>
      </p:sp>
      <p:sp>
        <p:nvSpPr>
          <p:cNvPr id="10" name="矩形 9"/>
          <p:cNvSpPr/>
          <p:nvPr/>
        </p:nvSpPr>
        <p:spPr>
          <a:xfrm>
            <a:off x="1179323" y="1563638"/>
            <a:ext cx="512357" cy="14401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94390" y="692529"/>
            <a:ext cx="26855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用户可对常用仪器进行收藏，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点击我的收藏，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可显示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该用户所收藏的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所有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仪器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427984" y="2427734"/>
            <a:ext cx="216024" cy="100811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978809" y="2355726"/>
            <a:ext cx="15121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绿色代表按时预约，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按时预约指的是用户按照自己个人需要进行仪器时间预约，到点准时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刷卡开机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使用仪器做实验的模式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5" name="矩形 14"/>
          <p:cNvSpPr/>
          <p:nvPr/>
        </p:nvSpPr>
        <p:spPr>
          <a:xfrm>
            <a:off x="4661598" y="2427734"/>
            <a:ext cx="216024" cy="100811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756275" y="2283718"/>
            <a:ext cx="1512168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蓝色代表委托预约，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项目委托指的是用户填写预约单送样品交由管理员代为完成实验，由管理员反馈实验结果给用户的使用模式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7" name="矩形 16"/>
          <p:cNvSpPr/>
          <p:nvPr/>
        </p:nvSpPr>
        <p:spPr>
          <a:xfrm>
            <a:off x="4427984" y="3473503"/>
            <a:ext cx="432048" cy="322383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978809" y="3507130"/>
            <a:ext cx="15571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灰色代表该仪器未启用无法预约。</a:t>
            </a:r>
          </a:p>
        </p:txBody>
      </p:sp>
      <p:cxnSp>
        <p:nvCxnSpPr>
          <p:cNvPr id="100" name="直接连接符 99"/>
          <p:cNvCxnSpPr/>
          <p:nvPr/>
        </p:nvCxnSpPr>
        <p:spPr>
          <a:xfrm flipH="1">
            <a:off x="941458" y="1635646"/>
            <a:ext cx="2378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 flipV="1">
            <a:off x="941458" y="900278"/>
            <a:ext cx="0" cy="735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/>
          <p:cNvCxnSpPr/>
          <p:nvPr/>
        </p:nvCxnSpPr>
        <p:spPr>
          <a:xfrm>
            <a:off x="941458" y="900278"/>
            <a:ext cx="2673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214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仪器预约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按时预约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5-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347614"/>
            <a:ext cx="6255493" cy="35187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15816" y="4371950"/>
            <a:ext cx="26855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淡黄色和白色的时间段属于可预约时间段。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31840" y="1347614"/>
            <a:ext cx="26855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预约日历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55977" y="3076313"/>
            <a:ext cx="27363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在界面中</a:t>
            </a:r>
            <a:r>
              <a:rPr lang="zh-CN" altLang="en-US" sz="105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框选</a:t>
            </a:r>
            <a:r>
              <a:rPr lang="zh-CN" altLang="zh-CN" sz="105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要预约的时间，会弹出时间信息确认界面</a:t>
            </a:r>
            <a:r>
              <a:rPr lang="zh-CN" altLang="en-US" sz="105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050" dirty="0">
              <a:solidFill>
                <a:srgbClr val="FF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点击界面中的【确定】按钮会跳转至预约单编辑界面，用户可以根据情况进行编辑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497" y="790529"/>
            <a:ext cx="6012160" cy="40627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228184" y="849650"/>
            <a:ext cx="432048" cy="20993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538587" y="794274"/>
            <a:ext cx="26855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用户选择需预约的仪器，点击绿色按钮进入按时预约界面。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2" y="876231"/>
            <a:ext cx="7072411" cy="3978231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43444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仪器预约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按时预约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预约单编辑（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1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5-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0" name="矩形 9"/>
          <p:cNvSpPr/>
          <p:nvPr/>
        </p:nvSpPr>
        <p:spPr>
          <a:xfrm>
            <a:off x="2627784" y="1530706"/>
            <a:ext cx="2232248" cy="216017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860032" y="1491630"/>
            <a:ext cx="26855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用户可点击“选择”返回预约日历重新选择预约时间。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921427" y="2273536"/>
            <a:ext cx="26855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仪器使用计费规则介绍。</a:t>
            </a:r>
          </a:p>
        </p:txBody>
      </p:sp>
      <p:sp>
        <p:nvSpPr>
          <p:cNvPr id="13" name="矩形 12"/>
          <p:cNvSpPr/>
          <p:nvPr/>
        </p:nvSpPr>
        <p:spPr>
          <a:xfrm>
            <a:off x="2676231" y="2930139"/>
            <a:ext cx="2232248" cy="306978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921427" y="2953591"/>
            <a:ext cx="28083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用户输入实验样品名称和样品数量（必填）。</a:t>
            </a:r>
          </a:p>
        </p:txBody>
      </p:sp>
      <p:sp>
        <p:nvSpPr>
          <p:cNvPr id="15" name="矩形 14"/>
          <p:cNvSpPr/>
          <p:nvPr/>
        </p:nvSpPr>
        <p:spPr>
          <a:xfrm>
            <a:off x="2670139" y="3269528"/>
            <a:ext cx="2232248" cy="1552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902387" y="3207507"/>
            <a:ext cx="35467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用户可点击“查看预估费用”来查看本次实验的预估费用。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43" y="777459"/>
            <a:ext cx="7308304" cy="4110921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43444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仪器预约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按时预约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预约单编辑（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2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5-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4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4729115" y="1131590"/>
            <a:ext cx="26855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用户输入实验所在的课题名称和实际服务内容</a:t>
            </a:r>
          </a:p>
        </p:txBody>
      </p:sp>
      <p:sp>
        <p:nvSpPr>
          <p:cNvPr id="15" name="矩形 14"/>
          <p:cNvSpPr/>
          <p:nvPr/>
        </p:nvSpPr>
        <p:spPr>
          <a:xfrm>
            <a:off x="2627784" y="4668796"/>
            <a:ext cx="1224136" cy="25449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44732" y="2963818"/>
            <a:ext cx="30963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用户选择服务方式、课题经费来源、服务对象、服务类型、课题研究内容、以及所在单位。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68831" y="4418927"/>
            <a:ext cx="3710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用户完成预约单编辑后点击保存，会提示“操作成功”。用户可在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我的预约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按时预约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】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页面查看自己的预约情况和预约审核进度。</a:t>
            </a:r>
          </a:p>
          <a:p>
            <a:endParaRPr lang="zh-CN" altLang="en-US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518" y="3409157"/>
            <a:ext cx="1258715" cy="954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214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仪器预约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委托预约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5-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5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50" y="1197062"/>
            <a:ext cx="6559202" cy="368955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706" y="790530"/>
            <a:ext cx="6012160" cy="40627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538587" y="794274"/>
            <a:ext cx="26855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用户选择需预约的仪器，点击蓝色按钮进入委托预约界面。</a:t>
            </a:r>
          </a:p>
        </p:txBody>
      </p:sp>
      <p:sp>
        <p:nvSpPr>
          <p:cNvPr id="20" name="矩形 19"/>
          <p:cNvSpPr/>
          <p:nvPr/>
        </p:nvSpPr>
        <p:spPr>
          <a:xfrm>
            <a:off x="6550182" y="877871"/>
            <a:ext cx="432048" cy="20993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921427" y="2953590"/>
            <a:ext cx="2386877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用户输入相关委托预约信息后点“保存”提交委托预约。带星号的为必填项。</a:t>
            </a:r>
            <a:endParaRPr lang="en-US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用户可以在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我的预约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项目委托单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】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页面中查看本人的委托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预约情况、预约审核进度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和执行情况。</a:t>
            </a:r>
            <a:endParaRPr lang="en-US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31468" y="2039138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个 人 中 心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06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082669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SIX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8344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个人中心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我的基本信息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6-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58" y="780894"/>
            <a:ext cx="7405104" cy="41653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67744" y="365187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用户可在该模块修改个人信息、查看个人登录日志、修改密码等操作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57249" y="2894479"/>
            <a:ext cx="1210909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ONE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75856" y="2131473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系 统 概 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5779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个人中心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我的信用分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6-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13" y="858468"/>
            <a:ext cx="7164288" cy="40299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2865136"/>
            <a:ext cx="5904656" cy="1019039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7020272" y="2787774"/>
            <a:ext cx="432048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802631" y="3775827"/>
            <a:ext cx="5670376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15"/>
              </a:spcBef>
            </a:pP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所属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：所属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与该用户可使用的付款账户相对应，若此用户有多个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的付款账户，则在【所属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】中会显示对应的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和此用户在该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下的信用分情况；</a:t>
            </a:r>
          </a:p>
          <a:p>
            <a:pPr>
              <a:spcBef>
                <a:spcPts val="815"/>
              </a:spcBef>
            </a:pP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信用分：根据用户预约和使用仪器的情况做出的奖励或惩罚管理制度，制约用户规范预约和使用仪器。信用分采用百分制，用户初始信用分为</a:t>
            </a: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80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分（管理员可设置）；</a:t>
            </a:r>
          </a:p>
          <a:p>
            <a:pPr>
              <a:spcBef>
                <a:spcPts val="815"/>
              </a:spcBef>
            </a:pP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黑名单：用户信用分低于某个分值（管理员设置），会被加入黑名单，则无法预约仪器；操作：指用户信用分变动的历史操作记录，可点击查看；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8344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个人中心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我的上报信息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6-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90" y="780894"/>
            <a:ext cx="7308304" cy="41109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67944" y="3435846"/>
            <a:ext cx="392392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15"/>
              </a:spcBef>
            </a:pPr>
            <a:r>
              <a:rPr lang="zh-CN" altLang="zh-CN" sz="105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该模块中填写的是需要上报国家的信息，编辑完成后，在预约仪器时，预约表单中会默认此处编辑的信息，用户也可以根据实际情况在预约表单中进行重新编辑。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46078" y="1956977"/>
            <a:ext cx="2328201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课 题 组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07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44494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SEVEN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52132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课题组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我的课题组（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PI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课题组负责人）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7-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8" name="文本框 14"/>
          <p:cNvSpPr txBox="1"/>
          <p:nvPr/>
        </p:nvSpPr>
        <p:spPr>
          <a:xfrm>
            <a:off x="4223246" y="3075806"/>
            <a:ext cx="302433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PI</a:t>
            </a:r>
            <a:r>
              <a:rPr lang="zh-CN" altLang="en-US" sz="110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用户作为课题组负责人</a:t>
            </a:r>
            <a:endParaRPr lang="en-US" altLang="zh-CN" sz="1100" kern="100" dirty="0">
              <a:solidFill>
                <a:srgbClr val="FF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新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增新的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课题组</a:t>
            </a:r>
            <a:endParaRPr lang="en-US" altLang="zh-CN" sz="1100" kern="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110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可对所管理的课题组进行编辑和通知设置</a:t>
            </a:r>
            <a:endParaRPr lang="en-US" altLang="zh-CN" sz="1100" kern="100" dirty="0">
              <a:solidFill>
                <a:srgbClr val="FF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可添加、删除课题组管理者和成员</a:t>
            </a:r>
            <a:endParaRPr lang="en-US" altLang="zh-CN" sz="1100" kern="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④可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对已有课题组进行查看编辑删除</a:t>
            </a:r>
            <a:endParaRPr lang="en-US" altLang="zh-CN" sz="1100" kern="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⑤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可点击账单查看详细账单</a:t>
            </a:r>
            <a:endParaRPr lang="en-US" altLang="zh-CN" sz="1100" kern="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⑥可进行预充值</a:t>
            </a:r>
            <a:endParaRPr lang="en-US" altLang="zh-CN" sz="1100" kern="100" dirty="0">
              <a:solidFill>
                <a:srgbClr val="FF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8" y="2859782"/>
            <a:ext cx="3330879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828424" y="3162848"/>
            <a:ext cx="431208" cy="14401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27" y="915566"/>
            <a:ext cx="79684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580112" y="1275606"/>
            <a:ext cx="27363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PI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可点击新增，添加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我的课题组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07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课题组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PI-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账户充值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7-2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209040" y="843280"/>
            <a:ext cx="7331075" cy="3392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PI用户可以对所管理的课题组进行预充值，具体操作方法如下：在【课题组】【我的课题组】中点击【操作】左键，选择【预充值】：</a:t>
            </a: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选择一个或多个经费卡进行充值：</a:t>
            </a:r>
          </a:p>
          <a:p>
            <a:endParaRPr lang="zh-CN" altLang="en-US" dirty="0"/>
          </a:p>
        </p:txBody>
      </p:sp>
      <p:pic>
        <p:nvPicPr>
          <p:cNvPr id="225" name="图片 2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95" y="1419225"/>
            <a:ext cx="6597650" cy="1431925"/>
          </a:xfrm>
          <a:prstGeom prst="rect">
            <a:avLst/>
          </a:prstGeom>
        </p:spPr>
      </p:pic>
      <p:pic>
        <p:nvPicPr>
          <p:cNvPr id="226" name="图片 2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35" y="2859782"/>
            <a:ext cx="5454650" cy="20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07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课题组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PI-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账单查看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7-3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1" y="770821"/>
            <a:ext cx="8280000" cy="275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8" y="3579862"/>
            <a:ext cx="8280000" cy="10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070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课题组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PI-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账单确认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7-4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" name="图片 2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95" y="1203325"/>
            <a:ext cx="6165850" cy="1097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31595" y="2715260"/>
            <a:ext cx="6354445" cy="1108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71775" y="3836670"/>
            <a:ext cx="4124960" cy="12172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59840" y="771525"/>
            <a:ext cx="7083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PI账户在【更多】【我的账单】【我的账单（院内）】中选择标记为待【PI确认】的账单，点击右键选择【详情】，点击【确认】按钮对该账单进行确认;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31595" y="2287905"/>
            <a:ext cx="670814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确认后需对课题组经费卡进行预充值，详见7.2.1【课题组充值】，当充值金额足以支付账单时系统会自动显示【选择经费卡】按钮；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03985" y="4114165"/>
            <a:ext cx="1678305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选择经费卡进行支付</a:t>
            </a:r>
          </a:p>
        </p:txBody>
      </p:sp>
    </p:spTree>
    <p:extLst>
      <p:ext uri="{BB962C8B-B14F-4D97-AF65-F5344CB8AC3E}">
        <p14:creationId xmlns:p14="http://schemas.microsoft.com/office/powerpoint/2010/main" val="34468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70" y="749365"/>
            <a:ext cx="7402046" cy="4163651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48862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课题组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我管理的课题组（课题组管理员）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7-5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r="45805"/>
          <a:stretch>
            <a:fillRect/>
          </a:stretch>
        </p:blipFill>
        <p:spPr>
          <a:xfrm>
            <a:off x="3059832" y="2924088"/>
            <a:ext cx="3551262" cy="193407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07704" y="2490115"/>
            <a:ext cx="53285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课题组负责人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PI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任命的课题组管理员用户，可在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我管理的课题组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</a:t>
            </a:r>
            <a:r>
              <a:rPr lang="zh-CN" altLang="zh-CN" sz="110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编辑课题组</a:t>
            </a:r>
            <a:r>
              <a:rPr lang="zh-CN" altLang="en-US" sz="110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110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可添加和删除课题组普通成员</a:t>
            </a:r>
            <a:r>
              <a:rPr lang="zh-CN" altLang="en-US" sz="110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100" kern="100" dirty="0">
              <a:solidFill>
                <a:srgbClr val="FF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6691982" y="2499742"/>
            <a:ext cx="720080" cy="792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901896" y="1118890"/>
            <a:ext cx="717775" cy="14401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43733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课题组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我所在的课题组（普通用户）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7-6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54" y="774947"/>
            <a:ext cx="7308304" cy="411092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01770" y="2643757"/>
            <a:ext cx="36257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用户想要正常预约仪器，必须先加入课题组并且拥有一个付款账户的使用权限。当该用户为所在课题组普通成员时，用户可在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我所在的课题组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中查看自己所在课题组的信息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100" kern="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08837" y="3579862"/>
            <a:ext cx="54116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作为课题组管理员的用户在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我所在的课题组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中查看自己所在课题组的信息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1100" kern="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作为课题组普通成员的用户在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我所在的课题组</a:t>
            </a:r>
            <a:r>
              <a:rPr lang="en-US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zh-CN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中查看自己所在课题组的信息</a:t>
            </a:r>
            <a:r>
              <a:rPr lang="zh-CN" altLang="en-US" sz="110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100" kern="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五角星 3"/>
          <p:cNvSpPr/>
          <p:nvPr/>
        </p:nvSpPr>
        <p:spPr>
          <a:xfrm>
            <a:off x="2833222" y="2830407"/>
            <a:ext cx="368548" cy="292472"/>
          </a:xfrm>
          <a:prstGeom prst="star5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5779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课题组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我可用的付款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7-7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86" y="843558"/>
            <a:ext cx="7127887" cy="400943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43808" y="1073168"/>
            <a:ext cx="509431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zh-CN" sz="105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该模块记录了该用户所有可以使用的账户信息；点击【我可用的付款账户】该用户所有可以使用的账户都会显示在右侧的列表中，用户可以查看当前付款账户的信息和查看金额记录。用户可设置多个</a:t>
            </a:r>
            <a:r>
              <a:rPr lang="zh-CN" altLang="en-US" sz="1050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r>
              <a:rPr lang="zh-CN" altLang="zh-CN" sz="1050" kern="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默认付款账户；如图所示：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5330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系统概述 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 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关键要素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 </a:t>
              </a:r>
              <a:endParaRPr lang="zh-CN" altLang="en-US" sz="2000" b="1" kern="0" dirty="0">
                <a:solidFill>
                  <a:srgbClr val="37609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1-1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4" name="矩形 13"/>
          <p:cNvSpPr/>
          <p:nvPr/>
        </p:nvSpPr>
        <p:spPr>
          <a:xfrm flipH="1">
            <a:off x="1043608" y="867365"/>
            <a:ext cx="7207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B4C73"/>
                </a:solidFill>
                <a:latin typeface="微软雅黑" panose="020B0503020204020204" charset="-122"/>
                <a:ea typeface="微软雅黑" panose="020B0503020204020204" charset="-122"/>
              </a:rPr>
              <a:t>       大型仪器共享</a:t>
            </a:r>
            <a:r>
              <a:rPr lang="zh-CN" altLang="zh-CN" sz="1600" dirty="0">
                <a:solidFill>
                  <a:srgbClr val="2B4C73"/>
                </a:solidFill>
                <a:latin typeface="微软雅黑" panose="020B0503020204020204" charset="-122"/>
                <a:ea typeface="微软雅黑" panose="020B0503020204020204" charset="-122"/>
              </a:rPr>
              <a:t>管理平台的设计以“人、财、物、料”为关注点，以“事”为线索，形成一套针对教学、科研、管理领域不同工作流程的综合管理系统。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rgbClr val="2B4C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9662"/>
            <a:ext cx="818426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59832" y="1946807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我 的 预 约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08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379224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EIGHT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86" y="798413"/>
            <a:ext cx="7314054" cy="4114156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214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按时预约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8-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7092280" y="798413"/>
            <a:ext cx="288032" cy="33317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863937" y="1070618"/>
            <a:ext cx="40324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用户可在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我的预约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按时预约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】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页面查看自己的按时预约的预约情况和预约审核进度。</a:t>
            </a:r>
          </a:p>
        </p:txBody>
      </p:sp>
      <p:sp>
        <p:nvSpPr>
          <p:cNvPr id="9" name="矩形 8"/>
          <p:cNvSpPr/>
          <p:nvPr/>
        </p:nvSpPr>
        <p:spPr>
          <a:xfrm>
            <a:off x="1115616" y="1100485"/>
            <a:ext cx="648072" cy="17512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4788023" y="2497281"/>
            <a:ext cx="257308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预约在等待管理员进行审核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，用户除了进行查看和取消预约外，还可进行预约信息的修改和完善；</a:t>
            </a:r>
            <a:endParaRPr lang="zh-CN" altLang="en-US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508104" y="2144297"/>
            <a:ext cx="216024" cy="21142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5508104" y="1915722"/>
            <a:ext cx="216024" cy="21142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5220072" y="1377221"/>
            <a:ext cx="25730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预约经过管理员审核后，预约状态为有效，用户可以按预约时间前往实验。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152590"/>
            <a:ext cx="2957640" cy="1583096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970218" y="3657384"/>
            <a:ext cx="349021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管理员可设置仪器用户资格，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分为未授权用户，普通用户和资深用户，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不同资格用户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预约权限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和刷卡资格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也不相同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798413"/>
            <a:ext cx="7258030" cy="4082642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5779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我的预约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项目委托单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8-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7092280" y="798413"/>
            <a:ext cx="288032" cy="33317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29148" y="1084854"/>
            <a:ext cx="35791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用户可在</a:t>
            </a: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我的预约</a:t>
            </a: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项目委托单</a:t>
            </a: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页面查看自己委托预约的预约情况、预约审核进度和委托预约执行情况。</a:t>
            </a:r>
          </a:p>
        </p:txBody>
      </p:sp>
      <p:sp>
        <p:nvSpPr>
          <p:cNvPr id="9" name="矩形 8"/>
          <p:cNvSpPr/>
          <p:nvPr/>
        </p:nvSpPr>
        <p:spPr>
          <a:xfrm>
            <a:off x="1115616" y="1278367"/>
            <a:ext cx="648072" cy="17512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4807223" y="2371814"/>
            <a:ext cx="25730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预约在等待管理员进行审核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，用户除了进行查看和取消预约外，还可进行预约信息的修改和完善；</a:t>
            </a:r>
            <a:endParaRPr lang="zh-CN" altLang="en-US" sz="10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652120" y="1933784"/>
            <a:ext cx="216024" cy="12381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652120" y="2128770"/>
            <a:ext cx="216024" cy="12381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627784" y="3003798"/>
            <a:ext cx="457200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786765" algn="l"/>
              </a:tabLst>
            </a:pP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所有的委托预约均需要管理员进行审核，新增的委托预约审核状态为【待审核】预约状态为【未执行】；</a:t>
            </a:r>
          </a:p>
          <a:p>
            <a:pPr>
              <a:spcBef>
                <a:spcPts val="600"/>
              </a:spcBef>
              <a:tabLst>
                <a:tab pos="786765" algn="l"/>
              </a:tabLst>
            </a:pP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管理审核之后还未进行实验，则该条委托预约审核状态会显示为【</a:t>
            </a:r>
            <a:r>
              <a:rPr lang="zh-CN" altLang="en-US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有效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】预约状态会显示为【未执行】如图所示：</a:t>
            </a:r>
            <a:endParaRPr lang="en-US" altLang="zh-CN" sz="10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786765" algn="l"/>
              </a:tabLst>
            </a:pP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如管理员已经开始实验但是一次未能完成，则该条委托预约的预约状态会显示为【未完成】；</a:t>
            </a:r>
          </a:p>
          <a:p>
            <a:pPr>
              <a:spcBef>
                <a:spcPts val="600"/>
              </a:spcBef>
              <a:tabLst>
                <a:tab pos="786765" algn="l"/>
              </a:tabLst>
            </a:pPr>
            <a:r>
              <a:rPr lang="en-US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zh-CN" sz="1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若管理员已经完成该条委托实验，管理员修改该条记录状态后，则该条委托预约的预约状态会显示为【已完成】。</a:t>
            </a:r>
          </a:p>
        </p:txBody>
      </p:sp>
      <p:sp>
        <p:nvSpPr>
          <p:cNvPr id="13" name="矩形 12"/>
          <p:cNvSpPr/>
          <p:nvPr/>
        </p:nvSpPr>
        <p:spPr>
          <a:xfrm>
            <a:off x="6342738" y="1915890"/>
            <a:ext cx="288032" cy="33317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91880" y="2039139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我 的 实 验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09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241365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NINE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8344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我的实验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我的使用记录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60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noProof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9-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1907704" y="3190795"/>
            <a:ext cx="502578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用户可查看完成实验的信息，如：仪器名称、开始结束时间、使用时长等；</a:t>
            </a:r>
            <a:endParaRPr lang="en-US" altLang="zh-CN" sz="1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同时如果用户对实验有异议的话可以提出申诉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0" y="1131590"/>
            <a:ext cx="7920000" cy="193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8344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我的实验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我的失约记录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9-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1403648" y="2787774"/>
            <a:ext cx="67222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用户可查看自己预约后失约情况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1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同时如果用户对实验有异议的话可以提出申诉，用户填写完申诉内容后，可由管理员进行回复和修改；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6" y="1131590"/>
            <a:ext cx="7920000" cy="135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8344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我的实验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我的实验文件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9-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55576" y="951458"/>
            <a:ext cx="7621501" cy="3662168"/>
            <a:chOff x="406115" y="931667"/>
            <a:chExt cx="7621501" cy="366216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15" y="931667"/>
              <a:ext cx="7506216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" t="10021" r="-1832" b="-10021"/>
            <a:stretch>
              <a:fillRect/>
            </a:stretch>
          </p:blipFill>
          <p:spPr bwMode="auto">
            <a:xfrm>
              <a:off x="1115616" y="1491630"/>
              <a:ext cx="6912000" cy="3102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文本框 5"/>
          <p:cNvSpPr txBox="1"/>
          <p:nvPr/>
        </p:nvSpPr>
        <p:spPr>
          <a:xfrm>
            <a:off x="1475656" y="4368175"/>
            <a:ext cx="654314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786765" algn="l"/>
              </a:tabLst>
            </a:pPr>
            <a:r>
              <a:rPr lang="zh-CN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用户做完实验上传到系统服务器的实验结果可在用户界面的【我的实验文件】中进行查看和下载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786765" algn="l"/>
              </a:tabLst>
            </a:pPr>
            <a:r>
              <a:rPr lang="zh-CN" altLang="zh-CN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点击【下载】可将实验记录下载到本地电脑中，选择下载目录，点击下载即可</a:t>
            </a:r>
            <a:r>
              <a:rPr lang="zh-CN" altLang="en-US" sz="1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47864" y="1980834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培 训 教 学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10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161215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TEN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214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培训教学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培训日历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713960" y="617339"/>
                <a:ext cx="1690424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10-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46443"/>
            <a:ext cx="5868144" cy="251132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80112" y="1203598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507854"/>
            <a:ext cx="5868144" cy="125084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516216" y="3723878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57908" y="4181033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012160" y="2211710"/>
            <a:ext cx="29937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用户可从门户网站的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培训日历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】</a:t>
            </a:r>
          </a:p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或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个人中心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培训教学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】【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培训日历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】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进入培训日历页面查看可预约的培训，并进行培训报名。</a:t>
            </a:r>
            <a:endParaRPr lang="zh-CN" altLang="en-US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8344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培训教学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培训信息查看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713960" y="617339"/>
                <a:ext cx="1690424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10-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6372200" y="2283718"/>
            <a:ext cx="19614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用户可在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培训日历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页面</a:t>
            </a:r>
            <a:endParaRPr lang="en-US" altLang="zh-CN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查看目前可参加的培训信息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。</a:t>
            </a:r>
            <a:endParaRPr lang="zh-CN" altLang="en-US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86" y="2577946"/>
            <a:ext cx="5262245" cy="193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86" y="814225"/>
            <a:ext cx="5260975" cy="1723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4625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系统概述 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 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系统架构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88926"/>
            <a:ext cx="5500861" cy="41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341792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培训教学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培训报名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/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取消报名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713960" y="617339"/>
                <a:ext cx="1690424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10-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" y="720185"/>
            <a:ext cx="527240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101" y="2859782"/>
            <a:ext cx="5266690" cy="21647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644008" y="1742944"/>
            <a:ext cx="36004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选择“可报名” 的培训，点击报名按钮即可报名成功。</a:t>
            </a:r>
            <a:endParaRPr lang="zh-CN" altLang="en-US" sz="105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44008" y="3723878"/>
            <a:ext cx="4029980" cy="311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用户点击“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已</a:t>
            </a:r>
            <a:r>
              <a:rPr lang="zh-CN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报名”的培训，点击取消报名按钮即可取消报名。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47864" y="1980834"/>
            <a:ext cx="3902350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微 信 客 户 端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11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569982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ELEVEN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微信客户端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713960" y="617339"/>
                <a:ext cx="1690424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11-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15" y="915566"/>
            <a:ext cx="8280000" cy="257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本框 5"/>
          <p:cNvSpPr txBox="1"/>
          <p:nvPr/>
        </p:nvSpPr>
        <p:spPr>
          <a:xfrm>
            <a:off x="2627784" y="3579862"/>
            <a:ext cx="36004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点击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微信绑定</a:t>
            </a:r>
            <a:r>
              <a:rPr lang="en-US" altLang="zh-CN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105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，弹出二维码，进行微信扫码绑定！</a:t>
            </a:r>
          </a:p>
        </p:txBody>
      </p:sp>
    </p:spTree>
    <p:extLst>
      <p:ext uri="{BB962C8B-B14F-4D97-AF65-F5344CB8AC3E}">
        <p14:creationId xmlns:p14="http://schemas.microsoft.com/office/powerpoint/2010/main" val="13557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微信客户端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713960" y="617339"/>
                <a:ext cx="1690424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11-2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9" name="TextBox 21"/>
          <p:cNvSpPr txBox="1"/>
          <p:nvPr/>
        </p:nvSpPr>
        <p:spPr>
          <a:xfrm>
            <a:off x="683568" y="1131590"/>
            <a:ext cx="4608512" cy="2908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多账号</a:t>
            </a:r>
            <a:r>
              <a:rPr lang="zh-CN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绑定：支持微信号与单位平台本地账号绑定与解绑，实现微信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或钉钉</a:t>
            </a:r>
            <a:r>
              <a:rPr lang="zh-CN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号自动登录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solidFill>
                <a:srgbClr val="2B4C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系统功能：</a:t>
            </a:r>
            <a:r>
              <a:rPr lang="zh-CN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移动端</a:t>
            </a:r>
            <a:r>
              <a:rPr lang="zh-CN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查找仪器、信息查看、预约仪器等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solidFill>
                <a:srgbClr val="2B4C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记录同步：</a:t>
            </a:r>
            <a:r>
              <a:rPr lang="zh-CN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提供预约记录、使用记录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以及</a:t>
            </a:r>
            <a:r>
              <a:rPr lang="zh-CN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，数据与</a:t>
            </a:r>
            <a:r>
              <a:rPr lang="en-US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端同步；</a:t>
            </a:r>
            <a:endParaRPr lang="en-US" altLang="zh-CN" sz="1400" dirty="0">
              <a:solidFill>
                <a:srgbClr val="2B4C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消息推送：提供预约时间提醒、设备申请消息、用户审核消息、预约审核消息等</a:t>
            </a: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solidFill>
                <a:srgbClr val="2B4C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rgbClr val="2B4C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流程完整：支持移动端完整的仪器预约与审核流程。</a:t>
            </a:r>
            <a:endParaRPr lang="en-US" altLang="zh-CN" sz="1400" dirty="0">
              <a:solidFill>
                <a:srgbClr val="2B4C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/>
          <a:stretch/>
        </p:blipFill>
        <p:spPr bwMode="auto">
          <a:xfrm>
            <a:off x="5436096" y="1066800"/>
            <a:ext cx="1620000" cy="344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/>
          <a:stretch/>
        </p:blipFill>
        <p:spPr bwMode="auto">
          <a:xfrm>
            <a:off x="7164288" y="1066800"/>
            <a:ext cx="1620000" cy="344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2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 rot="2700000">
            <a:off x="7474061" y="4221928"/>
            <a:ext cx="399563" cy="399563"/>
          </a:xfrm>
          <a:prstGeom prst="roundRect">
            <a:avLst>
              <a:gd name="adj" fmla="val 4810"/>
            </a:avLst>
          </a:prstGeom>
          <a:solidFill>
            <a:srgbClr val="9C9899"/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/>
        </p:nvSpPr>
        <p:spPr>
          <a:xfrm rot="2700000">
            <a:off x="6430345" y="1140972"/>
            <a:ext cx="1323803" cy="1323803"/>
          </a:xfrm>
          <a:prstGeom prst="roundRect">
            <a:avLst>
              <a:gd name="adj" fmla="val 481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 rot="2700000">
            <a:off x="5699113" y="2947008"/>
            <a:ext cx="1221683" cy="1221683"/>
          </a:xfrm>
          <a:prstGeom prst="roundRect">
            <a:avLst>
              <a:gd name="adj" fmla="val 481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圆角矩形 20"/>
          <p:cNvSpPr/>
          <p:nvPr/>
        </p:nvSpPr>
        <p:spPr>
          <a:xfrm rot="2700000">
            <a:off x="7279982" y="2731542"/>
            <a:ext cx="840595" cy="840595"/>
          </a:xfrm>
          <a:prstGeom prst="roundRect">
            <a:avLst>
              <a:gd name="adj" fmla="val 481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圆角矩形 21"/>
          <p:cNvSpPr/>
          <p:nvPr/>
        </p:nvSpPr>
        <p:spPr>
          <a:xfrm rot="2700000">
            <a:off x="7859058" y="2034386"/>
            <a:ext cx="636431" cy="636431"/>
          </a:xfrm>
          <a:prstGeom prst="roundRect">
            <a:avLst>
              <a:gd name="adj" fmla="val 481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圆角矩形 22"/>
          <p:cNvSpPr/>
          <p:nvPr/>
        </p:nvSpPr>
        <p:spPr>
          <a:xfrm rot="2700000">
            <a:off x="7942044" y="729761"/>
            <a:ext cx="532017" cy="532017"/>
          </a:xfrm>
          <a:prstGeom prst="roundRect">
            <a:avLst>
              <a:gd name="adj" fmla="val 481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>
          <a:xfrm rot="18900000">
            <a:off x="-1205537" y="92970"/>
            <a:ext cx="2151435" cy="2065377"/>
          </a:xfrm>
          <a:prstGeom prst="roundRect">
            <a:avLst>
              <a:gd name="adj" fmla="val 821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圆角矩形 5"/>
          <p:cNvSpPr/>
          <p:nvPr/>
        </p:nvSpPr>
        <p:spPr>
          <a:xfrm rot="18900000">
            <a:off x="967987" y="-869121"/>
            <a:ext cx="1425327" cy="1368314"/>
          </a:xfrm>
          <a:prstGeom prst="roundRect">
            <a:avLst>
              <a:gd name="adj" fmla="val 821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 rot="2700000">
            <a:off x="5569230" y="451226"/>
            <a:ext cx="539452" cy="539452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 rot="2700000">
            <a:off x="7924084" y="441189"/>
            <a:ext cx="539452" cy="539452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 rot="2700000">
            <a:off x="7875903" y="1686659"/>
            <a:ext cx="593998" cy="593998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 rot="2700000">
            <a:off x="6430345" y="757754"/>
            <a:ext cx="1323803" cy="1323803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 rot="2700000">
            <a:off x="7651901" y="2748553"/>
            <a:ext cx="806575" cy="806575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 rot="2700000">
            <a:off x="5702325" y="3377079"/>
            <a:ext cx="1182098" cy="1182098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 rot="2700000">
            <a:off x="4391728" y="3680354"/>
            <a:ext cx="637272" cy="637272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 rot="2700000">
            <a:off x="8304885" y="4287910"/>
            <a:ext cx="637272" cy="637272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圆角矩形 15"/>
          <p:cNvSpPr/>
          <p:nvPr/>
        </p:nvSpPr>
        <p:spPr>
          <a:xfrm rot="2700000">
            <a:off x="7432318" y="3741845"/>
            <a:ext cx="507367" cy="507367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圆角矩形 24"/>
          <p:cNvSpPr/>
          <p:nvPr/>
        </p:nvSpPr>
        <p:spPr>
          <a:xfrm rot="2700000">
            <a:off x="5329029" y="4407508"/>
            <a:ext cx="256950" cy="256950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76200" dist="762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圆角矩形 25"/>
          <p:cNvSpPr/>
          <p:nvPr/>
        </p:nvSpPr>
        <p:spPr>
          <a:xfrm rot="2700000">
            <a:off x="8302864" y="3845760"/>
            <a:ext cx="256950" cy="256950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76200" dist="762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圆角矩形 26"/>
          <p:cNvSpPr/>
          <p:nvPr/>
        </p:nvSpPr>
        <p:spPr>
          <a:xfrm rot="2700000">
            <a:off x="8313355" y="1108110"/>
            <a:ext cx="256950" cy="256950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76200" dist="762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圆角矩形 27"/>
          <p:cNvSpPr/>
          <p:nvPr/>
        </p:nvSpPr>
        <p:spPr>
          <a:xfrm rot="2700000">
            <a:off x="6484684" y="2775838"/>
            <a:ext cx="256950" cy="256950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55576" y="1851670"/>
            <a:ext cx="7344816" cy="830839"/>
          </a:xfrm>
          <a:prstGeom prst="rect">
            <a:avLst/>
          </a:prstGeom>
        </p:spPr>
        <p:txBody>
          <a:bodyPr wrap="square" lIns="91284" tIns="45642" rIns="91284" bIns="45642">
            <a:spAutoFit/>
          </a:bodyPr>
          <a:lstStyle/>
          <a:p>
            <a:r>
              <a:rPr lang="zh-CN" altLang="en-US" sz="4800" b="1" spc="300" dirty="0">
                <a:solidFill>
                  <a:srgbClr val="133F6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培 训 结 束</a:t>
            </a:r>
            <a:endParaRPr lang="en-US" altLang="zh-CN" sz="4800" b="1" spc="300" dirty="0">
              <a:solidFill>
                <a:srgbClr val="133F6B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6235" y="2971420"/>
            <a:ext cx="4633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i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THANKYOU</a:t>
            </a:r>
            <a:r>
              <a:rPr lang="zh-CN" altLang="en-US" sz="4800" b="1" i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"/>
    </mc:Choice>
    <mc:Fallback xmlns="">
      <p:transition advClick="0" advTm="2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41722"/>
          </a:xfrm>
        </p:spPr>
        <p:txBody>
          <a:bodyPr/>
          <a:lstStyle/>
          <a:p>
            <a:r>
              <a:rPr lang="zh-CN" altLang="en-US" sz="3600" dirty="0"/>
              <a:t>咨 询 我 们</a:t>
            </a:r>
          </a:p>
        </p:txBody>
      </p:sp>
      <p:pic>
        <p:nvPicPr>
          <p:cNvPr id="1026" name="Picture 2" descr="C:\Users\hf\Desktop\DJK-仪器平台信息交流群群聊二维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58" y="1347614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12B33C-14E5-F466-2DE0-B018D62D4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6876"/>
          <a:stretch/>
        </p:blipFill>
        <p:spPr>
          <a:xfrm>
            <a:off x="1763688" y="1000336"/>
            <a:ext cx="2588369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9754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系统概述 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 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智能控制终端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60" y="617339"/>
                <a:ext cx="1355023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3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4"/>
          <p:cNvSpPr txBox="1"/>
          <p:nvPr/>
        </p:nvSpPr>
        <p:spPr>
          <a:xfrm>
            <a:off x="4860032" y="967244"/>
            <a:ext cx="328899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原生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Linux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系统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智能仪器管理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spcAft>
                <a:spcPts val="600"/>
              </a:spcAft>
            </a:pP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预约保护、失约判断</a:t>
            </a:r>
            <a:endParaRPr lang="en-US" altLang="zh-CN" sz="14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spcAft>
                <a:spcPts val="600"/>
              </a:spcAft>
            </a:pP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权限判断、欠费提醒</a:t>
            </a:r>
            <a:endParaRPr lang="en-US" altLang="zh-CN" sz="14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spcAft>
                <a:spcPts val="600"/>
              </a:spcAft>
            </a:pP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延时断电、延时上电</a:t>
            </a:r>
            <a:endParaRPr lang="en-US" altLang="zh-CN" sz="14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强大的管理员功能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spcAft>
                <a:spcPts val="600"/>
              </a:spcAft>
            </a:pP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培训</a:t>
            </a:r>
            <a:r>
              <a:rPr lang="en-US" altLang="zh-CN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教学</a:t>
            </a:r>
            <a:r>
              <a:rPr lang="en-US" altLang="zh-CN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维护</a:t>
            </a:r>
            <a:r>
              <a:rPr lang="en-US" altLang="zh-CN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代刷开机</a:t>
            </a:r>
            <a:endParaRPr lang="en-US" altLang="zh-CN" sz="14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spcAft>
                <a:spcPts val="600"/>
              </a:spcAft>
            </a:pP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查看本机刷卡</a:t>
            </a:r>
            <a:r>
              <a:rPr lang="en-US" altLang="zh-CN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使用记录</a:t>
            </a:r>
            <a:endParaRPr lang="en-US" altLang="zh-CN" sz="14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智能消息提醒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spcAft>
                <a:spcPts val="600"/>
              </a:spcAft>
            </a:pP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文字</a:t>
            </a:r>
            <a:r>
              <a:rPr lang="en-US" altLang="zh-CN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语音提示</a:t>
            </a:r>
            <a:endParaRPr lang="en-US" altLang="zh-CN" sz="14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离线后独立工作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在线数据自动同步</a:t>
            </a:r>
            <a:endParaRPr lang="en-US" altLang="zh-CN" sz="14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Picture 8" descr="http://www.clipartbest.com/cliparts/aiq/knn/aiqknnqi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87974"/>
            <a:ext cx="176363" cy="16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www.clipartbest.com/cliparts/aiq/knn/aiqknnqi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907380"/>
            <a:ext cx="176363" cy="16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15377" y="843558"/>
            <a:ext cx="3096583" cy="4148253"/>
            <a:chOff x="611560" y="843558"/>
            <a:chExt cx="3096583" cy="414825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843558"/>
              <a:ext cx="3096583" cy="414825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597" y="1305294"/>
              <a:ext cx="2439028" cy="18292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9049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系统概述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 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系统工作流程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4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8" name="圆角矩形 57"/>
          <p:cNvSpPr/>
          <p:nvPr/>
        </p:nvSpPr>
        <p:spPr>
          <a:xfrm>
            <a:off x="1691680" y="1602267"/>
            <a:ext cx="859090" cy="244336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网上注册</a:t>
            </a:r>
          </a:p>
        </p:txBody>
      </p:sp>
      <p:sp>
        <p:nvSpPr>
          <p:cNvPr id="63" name="圆角矩形 62"/>
          <p:cNvSpPr/>
          <p:nvPr/>
        </p:nvSpPr>
        <p:spPr>
          <a:xfrm>
            <a:off x="3220581" y="1602267"/>
            <a:ext cx="859090" cy="244336"/>
          </a:xfrm>
          <a:prstGeom prst="roundRect">
            <a:avLst>
              <a:gd name="adj" fmla="val 50000"/>
            </a:avLst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一卡通审核</a:t>
            </a:r>
          </a:p>
        </p:txBody>
      </p:sp>
      <p:sp>
        <p:nvSpPr>
          <p:cNvPr id="64" name="圆角矩形 63"/>
          <p:cNvSpPr/>
          <p:nvPr/>
        </p:nvSpPr>
        <p:spPr>
          <a:xfrm>
            <a:off x="4780196" y="2621722"/>
            <a:ext cx="859089" cy="2409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网上预约</a:t>
            </a:r>
          </a:p>
        </p:txBody>
      </p:sp>
      <p:sp>
        <p:nvSpPr>
          <p:cNvPr id="67" name="圆角矩形 66"/>
          <p:cNvSpPr/>
          <p:nvPr/>
        </p:nvSpPr>
        <p:spPr>
          <a:xfrm>
            <a:off x="6282857" y="2621722"/>
            <a:ext cx="885825" cy="24091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预约审核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4780196" y="3118236"/>
            <a:ext cx="859089" cy="2409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刷卡开机</a:t>
            </a:r>
          </a:p>
        </p:txBody>
      </p:sp>
      <p:sp>
        <p:nvSpPr>
          <p:cNvPr id="69" name="圆角矩形 68"/>
          <p:cNvSpPr/>
          <p:nvPr/>
        </p:nvSpPr>
        <p:spPr>
          <a:xfrm>
            <a:off x="4780195" y="3615473"/>
            <a:ext cx="859091" cy="2409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使用仪器</a:t>
            </a:r>
          </a:p>
        </p:txBody>
      </p:sp>
      <p:sp>
        <p:nvSpPr>
          <p:cNvPr id="71" name="圆角矩形 70"/>
          <p:cNvSpPr/>
          <p:nvPr/>
        </p:nvSpPr>
        <p:spPr>
          <a:xfrm>
            <a:off x="4780196" y="4123494"/>
            <a:ext cx="859089" cy="2409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刷卡关机</a:t>
            </a:r>
          </a:p>
        </p:txBody>
      </p:sp>
      <p:sp>
        <p:nvSpPr>
          <p:cNvPr id="75" name="圆角矩形 74"/>
          <p:cNvSpPr/>
          <p:nvPr/>
        </p:nvSpPr>
        <p:spPr>
          <a:xfrm>
            <a:off x="3220582" y="4123494"/>
            <a:ext cx="859090" cy="24091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记录生成</a:t>
            </a:r>
          </a:p>
        </p:txBody>
      </p:sp>
      <p:sp>
        <p:nvSpPr>
          <p:cNvPr id="119" name="圆角矩形 118"/>
          <p:cNvSpPr/>
          <p:nvPr/>
        </p:nvSpPr>
        <p:spPr>
          <a:xfrm>
            <a:off x="3220581" y="4631516"/>
            <a:ext cx="859091" cy="24091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计费生成</a:t>
            </a:r>
          </a:p>
        </p:txBody>
      </p:sp>
      <p:sp>
        <p:nvSpPr>
          <p:cNvPr id="121" name="圆角矩形 120"/>
          <p:cNvSpPr/>
          <p:nvPr/>
        </p:nvSpPr>
        <p:spPr>
          <a:xfrm>
            <a:off x="4770755" y="4631516"/>
            <a:ext cx="859090" cy="2409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异议申述</a:t>
            </a:r>
          </a:p>
        </p:txBody>
      </p:sp>
      <p:sp>
        <p:nvSpPr>
          <p:cNvPr id="123" name="圆角矩形 122"/>
          <p:cNvSpPr/>
          <p:nvPr/>
        </p:nvSpPr>
        <p:spPr>
          <a:xfrm>
            <a:off x="6282857" y="4635091"/>
            <a:ext cx="886262" cy="24091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申述受理</a:t>
            </a:r>
          </a:p>
        </p:txBody>
      </p:sp>
      <p:cxnSp>
        <p:nvCxnSpPr>
          <p:cNvPr id="124" name="直接箭头连接符 123"/>
          <p:cNvCxnSpPr>
            <a:stCxn id="58" idx="3"/>
            <a:endCxn id="63" idx="1"/>
          </p:cNvCxnSpPr>
          <p:nvPr/>
        </p:nvCxnSpPr>
        <p:spPr>
          <a:xfrm>
            <a:off x="2550770" y="1724435"/>
            <a:ext cx="6698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直接箭头连接符 124"/>
          <p:cNvCxnSpPr>
            <a:stCxn id="68" idx="2"/>
            <a:endCxn id="69" idx="0"/>
          </p:cNvCxnSpPr>
          <p:nvPr/>
        </p:nvCxnSpPr>
        <p:spPr>
          <a:xfrm>
            <a:off x="5209741" y="3359151"/>
            <a:ext cx="0" cy="2563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接箭头连接符 125"/>
          <p:cNvCxnSpPr>
            <a:stCxn id="69" idx="2"/>
            <a:endCxn id="71" idx="0"/>
          </p:cNvCxnSpPr>
          <p:nvPr/>
        </p:nvCxnSpPr>
        <p:spPr>
          <a:xfrm>
            <a:off x="5209741" y="3856388"/>
            <a:ext cx="0" cy="2671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 flipH="1">
            <a:off x="2885676" y="1066720"/>
            <a:ext cx="1086" cy="39013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>
            <a:off x="4435414" y="1066720"/>
            <a:ext cx="0" cy="39013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>
            <a:off x="5984066" y="1090106"/>
            <a:ext cx="0" cy="38672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圆角矩形 129"/>
          <p:cNvSpPr/>
          <p:nvPr/>
        </p:nvSpPr>
        <p:spPr>
          <a:xfrm>
            <a:off x="6282858" y="3117331"/>
            <a:ext cx="885825" cy="24091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预约生成</a:t>
            </a:r>
          </a:p>
        </p:txBody>
      </p:sp>
      <p:sp>
        <p:nvSpPr>
          <p:cNvPr id="131" name="圆角矩形 130"/>
          <p:cNvSpPr/>
          <p:nvPr/>
        </p:nvSpPr>
        <p:spPr>
          <a:xfrm>
            <a:off x="4780196" y="1605688"/>
            <a:ext cx="859090" cy="2409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培训考试</a:t>
            </a:r>
          </a:p>
        </p:txBody>
      </p:sp>
      <p:cxnSp>
        <p:nvCxnSpPr>
          <p:cNvPr id="132" name="直接箭头连接符 131"/>
          <p:cNvCxnSpPr>
            <a:stCxn id="63" idx="3"/>
            <a:endCxn id="131" idx="1"/>
          </p:cNvCxnSpPr>
          <p:nvPr/>
        </p:nvCxnSpPr>
        <p:spPr>
          <a:xfrm>
            <a:off x="4079671" y="1724435"/>
            <a:ext cx="700525" cy="17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>
            <a:stCxn id="131" idx="2"/>
            <a:endCxn id="154" idx="0"/>
          </p:cNvCxnSpPr>
          <p:nvPr/>
        </p:nvCxnSpPr>
        <p:spPr>
          <a:xfrm>
            <a:off x="5209741" y="1846603"/>
            <a:ext cx="1" cy="2627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肘形连接符 133"/>
          <p:cNvCxnSpPr>
            <a:stCxn id="67" idx="2"/>
            <a:endCxn id="130" idx="0"/>
          </p:cNvCxnSpPr>
          <p:nvPr/>
        </p:nvCxnSpPr>
        <p:spPr>
          <a:xfrm rot="16200000" flipH="1">
            <a:off x="6598423" y="2989983"/>
            <a:ext cx="254694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直接箭头连接符 134"/>
          <p:cNvCxnSpPr>
            <a:stCxn id="130" idx="1"/>
            <a:endCxn id="68" idx="3"/>
          </p:cNvCxnSpPr>
          <p:nvPr/>
        </p:nvCxnSpPr>
        <p:spPr>
          <a:xfrm flipH="1">
            <a:off x="5639285" y="3237789"/>
            <a:ext cx="643573" cy="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>
            <a:stCxn id="71" idx="1"/>
            <a:endCxn id="75" idx="3"/>
          </p:cNvCxnSpPr>
          <p:nvPr/>
        </p:nvCxnSpPr>
        <p:spPr>
          <a:xfrm flipH="1">
            <a:off x="4079672" y="4243952"/>
            <a:ext cx="7005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直接箭头连接符 136"/>
          <p:cNvCxnSpPr>
            <a:stCxn id="75" idx="2"/>
            <a:endCxn id="119" idx="0"/>
          </p:cNvCxnSpPr>
          <p:nvPr/>
        </p:nvCxnSpPr>
        <p:spPr>
          <a:xfrm>
            <a:off x="3650127" y="4364409"/>
            <a:ext cx="0" cy="267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8" name="直接箭头连接符 137"/>
          <p:cNvCxnSpPr>
            <a:stCxn id="119" idx="3"/>
            <a:endCxn id="121" idx="1"/>
          </p:cNvCxnSpPr>
          <p:nvPr/>
        </p:nvCxnSpPr>
        <p:spPr>
          <a:xfrm>
            <a:off x="4079672" y="4751974"/>
            <a:ext cx="6910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肘形连接符 138"/>
          <p:cNvCxnSpPr>
            <a:stCxn id="150" idx="2"/>
            <a:endCxn id="154" idx="3"/>
          </p:cNvCxnSpPr>
          <p:nvPr/>
        </p:nvCxnSpPr>
        <p:spPr>
          <a:xfrm rot="5400000">
            <a:off x="5994941" y="1490241"/>
            <a:ext cx="383945" cy="109525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直接箭头连接符 139"/>
          <p:cNvCxnSpPr>
            <a:stCxn id="121" idx="3"/>
            <a:endCxn id="123" idx="1"/>
          </p:cNvCxnSpPr>
          <p:nvPr/>
        </p:nvCxnSpPr>
        <p:spPr>
          <a:xfrm>
            <a:off x="5629845" y="4751974"/>
            <a:ext cx="653012" cy="3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直接箭头连接符 140"/>
          <p:cNvCxnSpPr>
            <a:stCxn id="131" idx="3"/>
            <a:endCxn id="150" idx="1"/>
          </p:cNvCxnSpPr>
          <p:nvPr/>
        </p:nvCxnSpPr>
        <p:spPr>
          <a:xfrm flipV="1">
            <a:off x="5639286" y="1724081"/>
            <a:ext cx="652122" cy="2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3" name="图片 1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32" y="1012722"/>
            <a:ext cx="476508" cy="478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4" name="图片 1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99" y="1070452"/>
            <a:ext cx="365823" cy="367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5" name="文本框 18"/>
          <p:cNvSpPr txBox="1"/>
          <p:nvPr/>
        </p:nvSpPr>
        <p:spPr>
          <a:xfrm>
            <a:off x="1864195" y="771992"/>
            <a:ext cx="53091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新用户</a:t>
            </a:r>
          </a:p>
        </p:txBody>
      </p:sp>
      <p:sp>
        <p:nvSpPr>
          <p:cNvPr id="146" name="文本框 19"/>
          <p:cNvSpPr txBox="1"/>
          <p:nvPr/>
        </p:nvSpPr>
        <p:spPr>
          <a:xfrm>
            <a:off x="6472104" y="766361"/>
            <a:ext cx="53091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</a:t>
            </a:r>
          </a:p>
        </p:txBody>
      </p:sp>
      <p:sp>
        <p:nvSpPr>
          <p:cNvPr id="147" name="文本框 21"/>
          <p:cNvSpPr txBox="1"/>
          <p:nvPr/>
        </p:nvSpPr>
        <p:spPr>
          <a:xfrm>
            <a:off x="3419872" y="766361"/>
            <a:ext cx="415498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</a:p>
        </p:txBody>
      </p:sp>
      <p:pic>
        <p:nvPicPr>
          <p:cNvPr id="148" name="图片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35" y="1012907"/>
            <a:ext cx="476508" cy="478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0" name="圆角矩形 149"/>
          <p:cNvSpPr/>
          <p:nvPr/>
        </p:nvSpPr>
        <p:spPr bwMode="auto">
          <a:xfrm>
            <a:off x="6291408" y="1602267"/>
            <a:ext cx="886261" cy="24362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资格授权</a:t>
            </a:r>
          </a:p>
        </p:txBody>
      </p:sp>
      <p:pic>
        <p:nvPicPr>
          <p:cNvPr id="151" name="图片 1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28" y="1002824"/>
            <a:ext cx="476508" cy="478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2" name="文本框 20"/>
          <p:cNvSpPr txBox="1"/>
          <p:nvPr/>
        </p:nvSpPr>
        <p:spPr>
          <a:xfrm>
            <a:off x="4810362" y="766361"/>
            <a:ext cx="769750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正式用户</a:t>
            </a:r>
          </a:p>
        </p:txBody>
      </p:sp>
      <p:cxnSp>
        <p:nvCxnSpPr>
          <p:cNvPr id="153" name="直接箭头连接符 152"/>
          <p:cNvCxnSpPr>
            <a:stCxn id="64" idx="3"/>
            <a:endCxn id="67" idx="1"/>
          </p:cNvCxnSpPr>
          <p:nvPr/>
        </p:nvCxnSpPr>
        <p:spPr>
          <a:xfrm>
            <a:off x="5639285" y="2742180"/>
            <a:ext cx="643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4" name="圆角矩形 153"/>
          <p:cNvSpPr/>
          <p:nvPr/>
        </p:nvSpPr>
        <p:spPr>
          <a:xfrm>
            <a:off x="4780197" y="2109382"/>
            <a:ext cx="859089" cy="2409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使用资格</a:t>
            </a:r>
          </a:p>
        </p:txBody>
      </p:sp>
      <p:cxnSp>
        <p:nvCxnSpPr>
          <p:cNvPr id="155" name="直接箭头连接符 154"/>
          <p:cNvCxnSpPr>
            <a:stCxn id="154" idx="2"/>
            <a:endCxn id="64" idx="0"/>
          </p:cNvCxnSpPr>
          <p:nvPr/>
        </p:nvCxnSpPr>
        <p:spPr>
          <a:xfrm flipH="1">
            <a:off x="5209741" y="2350297"/>
            <a:ext cx="1" cy="271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6" name="圆角矩形 155"/>
          <p:cNvSpPr/>
          <p:nvPr/>
        </p:nvSpPr>
        <p:spPr>
          <a:xfrm>
            <a:off x="6291407" y="4123493"/>
            <a:ext cx="877275" cy="24091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计费规则</a:t>
            </a:r>
          </a:p>
        </p:txBody>
      </p:sp>
      <p:cxnSp>
        <p:nvCxnSpPr>
          <p:cNvPr id="157" name="直接箭头连接符 156"/>
          <p:cNvCxnSpPr>
            <a:stCxn id="64" idx="2"/>
            <a:endCxn id="68" idx="0"/>
          </p:cNvCxnSpPr>
          <p:nvPr/>
        </p:nvCxnSpPr>
        <p:spPr>
          <a:xfrm>
            <a:off x="5209741" y="2862637"/>
            <a:ext cx="0" cy="255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8" name="文本框 57"/>
          <p:cNvSpPr txBox="1"/>
          <p:nvPr/>
        </p:nvSpPr>
        <p:spPr>
          <a:xfrm>
            <a:off x="5377444" y="2818878"/>
            <a:ext cx="134844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dirty="0">
                <a:latin typeface="微软雅黑" panose="020B0503020204020204" charset="-122"/>
                <a:ea typeface="微软雅黑" panose="020B0503020204020204" charset="-122"/>
              </a:rPr>
              <a:t>①资深用户</a:t>
            </a:r>
            <a:endParaRPr lang="en-US" altLang="zh-CN" sz="8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800" dirty="0">
                <a:latin typeface="微软雅黑" panose="020B0503020204020204" charset="-122"/>
                <a:ea typeface="微软雅黑" panose="020B0503020204020204" charset="-122"/>
              </a:rPr>
              <a:t>②普通用户工作时间预约</a:t>
            </a:r>
          </a:p>
        </p:txBody>
      </p:sp>
      <p:sp>
        <p:nvSpPr>
          <p:cNvPr id="159" name="文本框 240"/>
          <p:cNvSpPr txBox="1"/>
          <p:nvPr/>
        </p:nvSpPr>
        <p:spPr>
          <a:xfrm>
            <a:off x="5376788" y="231673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dirty="0">
                <a:latin typeface="微软雅黑" panose="020B0503020204020204" charset="-122"/>
                <a:ea typeface="微软雅黑" panose="020B0503020204020204" charset="-122"/>
              </a:rPr>
              <a:t>①未授权用户</a:t>
            </a:r>
            <a:endParaRPr lang="en-US" altLang="zh-CN" sz="8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800" dirty="0">
                <a:latin typeface="微软雅黑" panose="020B0503020204020204" charset="-122"/>
                <a:ea typeface="微软雅黑" panose="020B0503020204020204" charset="-122"/>
              </a:rPr>
              <a:t>②普通用户非工作时间预约</a:t>
            </a:r>
            <a:endParaRPr lang="zh-CN" altLang="en-US" sz="8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0" name="文本框 240"/>
          <p:cNvSpPr txBox="1"/>
          <p:nvPr/>
        </p:nvSpPr>
        <p:spPr>
          <a:xfrm>
            <a:off x="2121225" y="1893938"/>
            <a:ext cx="21339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dirty="0">
                <a:latin typeface="微软雅黑" panose="020B0503020204020204" charset="-122"/>
                <a:ea typeface="微软雅黑" panose="020B0503020204020204" charset="-122"/>
              </a:rPr>
              <a:t>公共仪器平台：签署并递交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800" dirty="0">
                <a:latin typeface="微软雅黑" panose="020B0503020204020204" charset="-122"/>
                <a:ea typeface="微软雅黑" panose="020B0503020204020204" charset="-122"/>
              </a:rPr>
              <a:t>安全承诺书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sz="82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59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 rot="5400000">
            <a:off x="-1313377" y="1313377"/>
            <a:ext cx="5143500" cy="2516746"/>
          </a:xfrm>
          <a:prstGeom prst="triangle">
            <a:avLst/>
          </a:prstGeom>
          <a:solidFill>
            <a:srgbClr val="376092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47864" y="2039139"/>
            <a:ext cx="3115276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用 户 注 册</a:t>
            </a:r>
          </a:p>
        </p:txBody>
      </p:sp>
      <p:sp>
        <p:nvSpPr>
          <p:cNvPr id="25" name="矩形 24"/>
          <p:cNvSpPr/>
          <p:nvPr/>
        </p:nvSpPr>
        <p:spPr>
          <a:xfrm>
            <a:off x="357249" y="1946807"/>
            <a:ext cx="107144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6000" b="1" kern="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49" y="2894479"/>
            <a:ext cx="123174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PART TWO</a:t>
            </a:r>
            <a:endParaRPr lang="zh-CN" altLang="en-US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51900" y="195486"/>
            <a:ext cx="8568572" cy="585582"/>
            <a:chOff x="251900" y="195486"/>
            <a:chExt cx="8568572" cy="585582"/>
          </a:xfrm>
        </p:grpSpPr>
        <p:cxnSp>
          <p:nvCxnSpPr>
            <p:cNvPr id="78" name="直接连接符 77"/>
            <p:cNvCxnSpPr/>
            <p:nvPr/>
          </p:nvCxnSpPr>
          <p:spPr>
            <a:xfrm flipH="1">
              <a:off x="1208857" y="684095"/>
              <a:ext cx="761161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1331640" y="255120"/>
              <a:ext cx="23214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用户注册</a:t>
              </a:r>
              <a:r>
                <a:rPr lang="en-US" altLang="zh-CN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lang="zh-CN" altLang="en-US" sz="2000" b="1" kern="0" dirty="0">
                  <a:solidFill>
                    <a:srgbClr val="37609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注册入口</a:t>
              </a: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82" name="圆角矩形 81"/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4"/>
              <p:cNvSpPr txBox="1"/>
              <p:nvPr/>
            </p:nvSpPr>
            <p:spPr>
              <a:xfrm>
                <a:off x="881658" y="617339"/>
                <a:ext cx="1355025" cy="965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2-</a:t>
                </a:r>
                <a:r>
                  <a:rPr kumimoji="0" lang="en-US" altLang="zh-CN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1</a:t>
                </a:r>
                <a:endPara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19405"/>
            <a:ext cx="7740352" cy="3900198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1403648" y="1275606"/>
            <a:ext cx="50405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79712" y="1277039"/>
            <a:ext cx="48245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点击【注册账号】按钮会跳转至【用户注册】界面，用户自己编辑注册信息</a:t>
            </a:r>
            <a:r>
              <a:rPr lang="zh-CN" altLang="en-US" sz="1100" dirty="0">
                <a:solidFill>
                  <a:srgbClr val="FF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11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56176" y="168431"/>
            <a:ext cx="1997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推荐浏览器：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360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浏览器（极速模式）</a:t>
            </a:r>
            <a:endParaRPr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>
              <a:lnSpc>
                <a:spcPct val="150000"/>
              </a:lnSpc>
            </a:pP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IE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Google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、火狐浏览器</a:t>
            </a:r>
            <a:endParaRPr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62113" y="351496"/>
            <a:ext cx="24272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共享平台网址：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sz="1000" dirty="0"/>
              <a:t>https://facility.ihm.ac.cn</a:t>
            </a:r>
            <a:endParaRPr lang="zh-CN" alt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"/>
    </mc:Choice>
    <mc:Fallback xmlns="">
      <p:transition advClick="0" advTm="2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027512A-D264-4382-9CC5-C4FB28CE168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工作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COMMONDATA" val="eyJoZGlkIjoiZTc3ZWY1NzgyZmIxNDQ0ZWRmNjUxZjFlNzFiNzViNTU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3411</TotalTime>
  <Words>2726</Words>
  <Application>Microsoft Office PowerPoint</Application>
  <PresentationFormat>全屏显示(16:9)</PresentationFormat>
  <Paragraphs>351</Paragraphs>
  <Slides>55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2" baseType="lpstr">
      <vt:lpstr>华文楷体</vt:lpstr>
      <vt:lpstr>微软雅黑</vt:lpstr>
      <vt:lpstr>Abadi</vt:lpstr>
      <vt:lpstr>Arial</vt:lpstr>
      <vt:lpstr>Calibri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咨 询 我 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微粒体工作总结</dc:title>
  <dc:creator>Administrator</dc:creator>
  <cp:lastModifiedBy>hf</cp:lastModifiedBy>
  <cp:revision>732</cp:revision>
  <dcterms:created xsi:type="dcterms:W3CDTF">2016-05-24T04:26:00Z</dcterms:created>
  <dcterms:modified xsi:type="dcterms:W3CDTF">2023-09-15T02:42:55Z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2052-12.1.0.15336</vt:lpwstr>
  </property>
  <property fmtid="{D5CDD505-2E9C-101B-9397-08002B2CF9AE}" pid="3" name="ICV">
    <vt:lpwstr>BD469DA2DA6D4023A094C522798EEA80_12</vt:lpwstr>
  </property>
</Properties>
</file>